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48" r:id="rId2"/>
    <p:sldId id="258" r:id="rId3"/>
    <p:sldId id="259" r:id="rId4"/>
    <p:sldId id="260" r:id="rId5"/>
    <p:sldId id="347" r:id="rId6"/>
    <p:sldId id="261" r:id="rId7"/>
    <p:sldId id="262" r:id="rId8"/>
    <p:sldId id="265" r:id="rId9"/>
    <p:sldId id="263" r:id="rId10"/>
    <p:sldId id="264" r:id="rId11"/>
    <p:sldId id="331" r:id="rId12"/>
    <p:sldId id="269" r:id="rId13"/>
    <p:sldId id="271" r:id="rId14"/>
    <p:sldId id="479" r:id="rId15"/>
    <p:sldId id="480" r:id="rId16"/>
    <p:sldId id="411" r:id="rId17"/>
    <p:sldId id="474" r:id="rId18"/>
    <p:sldId id="475" r:id="rId19"/>
    <p:sldId id="476" r:id="rId20"/>
    <p:sldId id="477" r:id="rId21"/>
    <p:sldId id="527" r:id="rId22"/>
    <p:sldId id="528" r:id="rId23"/>
    <p:sldId id="332" r:id="rId24"/>
    <p:sldId id="333" r:id="rId25"/>
    <p:sldId id="268" r:id="rId26"/>
    <p:sldId id="330" r:id="rId27"/>
    <p:sldId id="316" r:id="rId28"/>
    <p:sldId id="317" r:id="rId29"/>
    <p:sldId id="325" r:id="rId30"/>
    <p:sldId id="335" r:id="rId31"/>
    <p:sldId id="537" r:id="rId32"/>
    <p:sldId id="533" r:id="rId33"/>
    <p:sldId id="531" r:id="rId34"/>
    <p:sldId id="532" r:id="rId35"/>
    <p:sldId id="535" r:id="rId36"/>
    <p:sldId id="536" r:id="rId37"/>
    <p:sldId id="276" r:id="rId38"/>
    <p:sldId id="278" r:id="rId39"/>
    <p:sldId id="277" r:id="rId40"/>
    <p:sldId id="315" r:id="rId41"/>
    <p:sldId id="314" r:id="rId42"/>
    <p:sldId id="306" r:id="rId43"/>
    <p:sldId id="336" r:id="rId44"/>
    <p:sldId id="304" r:id="rId45"/>
    <p:sldId id="305" r:id="rId46"/>
    <p:sldId id="529" r:id="rId47"/>
    <p:sldId id="468" r:id="rId48"/>
    <p:sldId id="267" r:id="rId49"/>
    <p:sldId id="329" r:id="rId50"/>
    <p:sldId id="279" r:id="rId51"/>
    <p:sldId id="28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22E2BD-7E94-5049-8A41-55B6A804D0EF}" v="7" dt="2023-07-14T15:24:15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3"/>
    <p:restoredTop sz="94658"/>
  </p:normalViewPr>
  <p:slideViewPr>
    <p:cSldViewPr snapToGrid="0" snapToObjects="1">
      <p:cViewPr varScale="1">
        <p:scale>
          <a:sx n="118" d="100"/>
          <a:sy n="118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7A22E2BD-7E94-5049-8A41-55B6A804D0EF}"/>
    <pc:docChg chg="undo custSel addSld delSld modSld">
      <pc:chgData name="Mueller, Nicola F" userId="09927a30-f52b-4007-a02a-c051782fbddc" providerId="ADAL" clId="{7A22E2BD-7E94-5049-8A41-55B6A804D0EF}" dt="2023-07-14T15:24:15.888" v="41"/>
      <pc:docMkLst>
        <pc:docMk/>
      </pc:docMkLst>
      <pc:sldChg chg="del">
        <pc:chgData name="Mueller, Nicola F" userId="09927a30-f52b-4007-a02a-c051782fbddc" providerId="ADAL" clId="{7A22E2BD-7E94-5049-8A41-55B6A804D0EF}" dt="2023-07-13T18:15:24.815" v="8" actId="2696"/>
        <pc:sldMkLst>
          <pc:docMk/>
          <pc:sldMk cId="1059075129" sldId="270"/>
        </pc:sldMkLst>
      </pc:sldChg>
      <pc:sldChg chg="add del">
        <pc:chgData name="Mueller, Nicola F" userId="09927a30-f52b-4007-a02a-c051782fbddc" providerId="ADAL" clId="{7A22E2BD-7E94-5049-8A41-55B6A804D0EF}" dt="2023-07-14T15:23:11.731" v="23" actId="2696"/>
        <pc:sldMkLst>
          <pc:docMk/>
          <pc:sldMk cId="2806359066" sldId="270"/>
        </pc:sldMkLst>
      </pc:sldChg>
      <pc:sldChg chg="addSp delSp modSp mod">
        <pc:chgData name="Mueller, Nicola F" userId="09927a30-f52b-4007-a02a-c051782fbddc" providerId="ADAL" clId="{7A22E2BD-7E94-5049-8A41-55B6A804D0EF}" dt="2023-07-14T15:24:13.013" v="39"/>
        <pc:sldMkLst>
          <pc:docMk/>
          <pc:sldMk cId="4136217665" sldId="326"/>
        </pc:sldMkLst>
        <pc:spChg chg="add del mod">
          <ac:chgData name="Mueller, Nicola F" userId="09927a30-f52b-4007-a02a-c051782fbddc" providerId="ADAL" clId="{7A22E2BD-7E94-5049-8A41-55B6A804D0EF}" dt="2023-07-14T15:24:12.700" v="38" actId="478"/>
          <ac:spMkLst>
            <pc:docMk/>
            <pc:sldMk cId="4136217665" sldId="326"/>
            <ac:spMk id="3" creationId="{97AE88B5-51BE-1AE7-13F5-DF4BF15A89A2}"/>
          </ac:spMkLst>
        </pc:spChg>
        <pc:spChg chg="add mod">
          <ac:chgData name="Mueller, Nicola F" userId="09927a30-f52b-4007-a02a-c051782fbddc" providerId="ADAL" clId="{7A22E2BD-7E94-5049-8A41-55B6A804D0EF}" dt="2023-07-14T15:24:13.013" v="39"/>
          <ac:spMkLst>
            <pc:docMk/>
            <pc:sldMk cId="4136217665" sldId="326"/>
            <ac:spMk id="4" creationId="{D9E1EDA3-6CF9-EF6A-C3F8-11A1958C6988}"/>
          </ac:spMkLst>
        </pc:spChg>
        <pc:spChg chg="del">
          <ac:chgData name="Mueller, Nicola F" userId="09927a30-f52b-4007-a02a-c051782fbddc" providerId="ADAL" clId="{7A22E2BD-7E94-5049-8A41-55B6A804D0EF}" dt="2023-07-14T15:23:46.702" v="24" actId="478"/>
          <ac:spMkLst>
            <pc:docMk/>
            <pc:sldMk cId="4136217665" sldId="326"/>
            <ac:spMk id="5" creationId="{D774B511-C1FE-BA40-998A-F7B118E93DEE}"/>
          </ac:spMkLst>
        </pc:spChg>
      </pc:sldChg>
      <pc:sldChg chg="addSp delSp modSp mod">
        <pc:chgData name="Mueller, Nicola F" userId="09927a30-f52b-4007-a02a-c051782fbddc" providerId="ADAL" clId="{7A22E2BD-7E94-5049-8A41-55B6A804D0EF}" dt="2023-07-14T15:24:09.886" v="37" actId="14100"/>
        <pc:sldMkLst>
          <pc:docMk/>
          <pc:sldMk cId="3407219302" sldId="328"/>
        </pc:sldMkLst>
        <pc:spChg chg="add mod">
          <ac:chgData name="Mueller, Nicola F" userId="09927a30-f52b-4007-a02a-c051782fbddc" providerId="ADAL" clId="{7A22E2BD-7E94-5049-8A41-55B6A804D0EF}" dt="2023-07-14T15:24:09.886" v="37" actId="14100"/>
          <ac:spMkLst>
            <pc:docMk/>
            <pc:sldMk cId="3407219302" sldId="328"/>
            <ac:spMk id="3" creationId="{75FAB86B-601C-E9B9-8EB7-CA5CD7994BA9}"/>
          </ac:spMkLst>
        </pc:spChg>
        <pc:spChg chg="del">
          <ac:chgData name="Mueller, Nicola F" userId="09927a30-f52b-4007-a02a-c051782fbddc" providerId="ADAL" clId="{7A22E2BD-7E94-5049-8A41-55B6A804D0EF}" dt="2023-07-14T15:23:50.681" v="26" actId="478"/>
          <ac:spMkLst>
            <pc:docMk/>
            <pc:sldMk cId="3407219302" sldId="328"/>
            <ac:spMk id="5" creationId="{D774B511-C1FE-BA40-998A-F7B118E93DEE}"/>
          </ac:spMkLst>
        </pc:spChg>
      </pc:sldChg>
      <pc:sldChg chg="add del">
        <pc:chgData name="Mueller, Nicola F" userId="09927a30-f52b-4007-a02a-c051782fbddc" providerId="ADAL" clId="{7A22E2BD-7E94-5049-8A41-55B6A804D0EF}" dt="2023-07-13T18:14:48.900" v="7" actId="2696"/>
        <pc:sldMkLst>
          <pc:docMk/>
          <pc:sldMk cId="607037890" sldId="332"/>
        </pc:sldMkLst>
      </pc:sldChg>
      <pc:sldChg chg="delSp mod">
        <pc:chgData name="Mueller, Nicola F" userId="09927a30-f52b-4007-a02a-c051782fbddc" providerId="ADAL" clId="{7A22E2BD-7E94-5049-8A41-55B6A804D0EF}" dt="2023-07-14T04:37:38.157" v="14" actId="478"/>
        <pc:sldMkLst>
          <pc:docMk/>
          <pc:sldMk cId="2741033191" sldId="411"/>
        </pc:sldMkLst>
        <pc:spChg chg="del">
          <ac:chgData name="Mueller, Nicola F" userId="09927a30-f52b-4007-a02a-c051782fbddc" providerId="ADAL" clId="{7A22E2BD-7E94-5049-8A41-55B6A804D0EF}" dt="2023-07-14T04:37:38.157" v="14" actId="478"/>
          <ac:spMkLst>
            <pc:docMk/>
            <pc:sldMk cId="2741033191" sldId="411"/>
            <ac:spMk id="6" creationId="{3620E487-D5B9-9D11-58EA-9A6DAC28A0E2}"/>
          </ac:spMkLst>
        </pc:spChg>
      </pc:sldChg>
      <pc:sldChg chg="addSp delSp modSp mod">
        <pc:chgData name="Mueller, Nicola F" userId="09927a30-f52b-4007-a02a-c051782fbddc" providerId="ADAL" clId="{7A22E2BD-7E94-5049-8A41-55B6A804D0EF}" dt="2023-07-14T15:24:15.888" v="41"/>
        <pc:sldMkLst>
          <pc:docMk/>
          <pc:sldMk cId="3563190549" sldId="418"/>
        </pc:sldMkLst>
        <pc:spChg chg="add mod">
          <ac:chgData name="Mueller, Nicola F" userId="09927a30-f52b-4007-a02a-c051782fbddc" providerId="ADAL" clId="{7A22E2BD-7E94-5049-8A41-55B6A804D0EF}" dt="2023-07-14T15:24:15.888" v="41"/>
          <ac:spMkLst>
            <pc:docMk/>
            <pc:sldMk cId="3563190549" sldId="418"/>
            <ac:spMk id="3" creationId="{D11456D1-FFE1-893B-CD0A-C52C37D9A41D}"/>
          </ac:spMkLst>
        </pc:spChg>
        <pc:spChg chg="del">
          <ac:chgData name="Mueller, Nicola F" userId="09927a30-f52b-4007-a02a-c051782fbddc" providerId="ADAL" clId="{7A22E2BD-7E94-5049-8A41-55B6A804D0EF}" dt="2023-07-14T15:24:15.565" v="40" actId="478"/>
          <ac:spMkLst>
            <pc:docMk/>
            <pc:sldMk cId="3563190549" sldId="418"/>
            <ac:spMk id="4" creationId="{AD7B1E16-A784-B0ED-A6AE-22D3AC5DC406}"/>
          </ac:spMkLst>
        </pc:spChg>
      </pc:sldChg>
      <pc:sldChg chg="add del">
        <pc:chgData name="Mueller, Nicola F" userId="09927a30-f52b-4007-a02a-c051782fbddc" providerId="ADAL" clId="{7A22E2BD-7E94-5049-8A41-55B6A804D0EF}" dt="2023-07-14T03:32:54.580" v="10" actId="2696"/>
        <pc:sldMkLst>
          <pc:docMk/>
          <pc:sldMk cId="750065884" sldId="468"/>
        </pc:sldMkLst>
      </pc:sldChg>
      <pc:sldChg chg="add">
        <pc:chgData name="Mueller, Nicola F" userId="09927a30-f52b-4007-a02a-c051782fbddc" providerId="ADAL" clId="{7A22E2BD-7E94-5049-8A41-55B6A804D0EF}" dt="2023-07-14T03:33:04.130" v="11"/>
        <pc:sldMkLst>
          <pc:docMk/>
          <pc:sldMk cId="2150083517" sldId="468"/>
        </pc:sldMkLst>
      </pc:sldChg>
      <pc:sldChg chg="add del">
        <pc:chgData name="Mueller, Nicola F" userId="09927a30-f52b-4007-a02a-c051782fbddc" providerId="ADAL" clId="{7A22E2BD-7E94-5049-8A41-55B6A804D0EF}" dt="2023-07-13T18:10:25.726" v="4" actId="2696"/>
        <pc:sldMkLst>
          <pc:docMk/>
          <pc:sldMk cId="3615349125" sldId="468"/>
        </pc:sldMkLst>
      </pc:sldChg>
      <pc:sldChg chg="delSp mod">
        <pc:chgData name="Mueller, Nicola F" userId="09927a30-f52b-4007-a02a-c051782fbddc" providerId="ADAL" clId="{7A22E2BD-7E94-5049-8A41-55B6A804D0EF}" dt="2023-07-14T04:37:41.532" v="15" actId="478"/>
        <pc:sldMkLst>
          <pc:docMk/>
          <pc:sldMk cId="593273527" sldId="474"/>
        </pc:sldMkLst>
        <pc:spChg chg="del">
          <ac:chgData name="Mueller, Nicola F" userId="09927a30-f52b-4007-a02a-c051782fbddc" providerId="ADAL" clId="{7A22E2BD-7E94-5049-8A41-55B6A804D0EF}" dt="2023-07-14T04:37:41.532" v="15" actId="478"/>
          <ac:spMkLst>
            <pc:docMk/>
            <pc:sldMk cId="593273527" sldId="474"/>
            <ac:spMk id="6" creationId="{3620E487-D5B9-9D11-58EA-9A6DAC28A0E2}"/>
          </ac:spMkLst>
        </pc:spChg>
      </pc:sldChg>
      <pc:sldChg chg="delSp mod">
        <pc:chgData name="Mueller, Nicola F" userId="09927a30-f52b-4007-a02a-c051782fbddc" providerId="ADAL" clId="{7A22E2BD-7E94-5049-8A41-55B6A804D0EF}" dt="2023-07-14T04:37:44.769" v="16" actId="478"/>
        <pc:sldMkLst>
          <pc:docMk/>
          <pc:sldMk cId="1494314112" sldId="475"/>
        </pc:sldMkLst>
        <pc:spChg chg="del">
          <ac:chgData name="Mueller, Nicola F" userId="09927a30-f52b-4007-a02a-c051782fbddc" providerId="ADAL" clId="{7A22E2BD-7E94-5049-8A41-55B6A804D0EF}" dt="2023-07-14T04:37:44.769" v="16" actId="478"/>
          <ac:spMkLst>
            <pc:docMk/>
            <pc:sldMk cId="1494314112" sldId="475"/>
            <ac:spMk id="6" creationId="{3620E487-D5B9-9D11-58EA-9A6DAC28A0E2}"/>
          </ac:spMkLst>
        </pc:spChg>
      </pc:sldChg>
      <pc:sldChg chg="addSp delSp mod">
        <pc:chgData name="Mueller, Nicola F" userId="09927a30-f52b-4007-a02a-c051782fbddc" providerId="ADAL" clId="{7A22E2BD-7E94-5049-8A41-55B6A804D0EF}" dt="2023-07-14T04:37:50.469" v="19" actId="478"/>
        <pc:sldMkLst>
          <pc:docMk/>
          <pc:sldMk cId="2842946094" sldId="476"/>
        </pc:sldMkLst>
        <pc:spChg chg="del">
          <ac:chgData name="Mueller, Nicola F" userId="09927a30-f52b-4007-a02a-c051782fbddc" providerId="ADAL" clId="{7A22E2BD-7E94-5049-8A41-55B6A804D0EF}" dt="2023-07-14T04:37:50.469" v="19" actId="478"/>
          <ac:spMkLst>
            <pc:docMk/>
            <pc:sldMk cId="2842946094" sldId="476"/>
            <ac:spMk id="6" creationId="{3620E487-D5B9-9D11-58EA-9A6DAC28A0E2}"/>
          </ac:spMkLst>
        </pc:spChg>
        <pc:picChg chg="add del">
          <ac:chgData name="Mueller, Nicola F" userId="09927a30-f52b-4007-a02a-c051782fbddc" providerId="ADAL" clId="{7A22E2BD-7E94-5049-8A41-55B6A804D0EF}" dt="2023-07-14T04:37:49.023" v="18" actId="478"/>
          <ac:picMkLst>
            <pc:docMk/>
            <pc:sldMk cId="2842946094" sldId="476"/>
            <ac:picMk id="41" creationId="{6AD25C8D-43DD-2BAD-F384-3B8FBF66D992}"/>
          </ac:picMkLst>
        </pc:picChg>
      </pc:sldChg>
      <pc:sldChg chg="delSp mod">
        <pc:chgData name="Mueller, Nicola F" userId="09927a30-f52b-4007-a02a-c051782fbddc" providerId="ADAL" clId="{7A22E2BD-7E94-5049-8A41-55B6A804D0EF}" dt="2023-07-14T04:37:53.955" v="20" actId="478"/>
        <pc:sldMkLst>
          <pc:docMk/>
          <pc:sldMk cId="3280059349" sldId="477"/>
        </pc:sldMkLst>
        <pc:spChg chg="del">
          <ac:chgData name="Mueller, Nicola F" userId="09927a30-f52b-4007-a02a-c051782fbddc" providerId="ADAL" clId="{7A22E2BD-7E94-5049-8A41-55B6A804D0EF}" dt="2023-07-14T04:37:53.955" v="20" actId="478"/>
          <ac:spMkLst>
            <pc:docMk/>
            <pc:sldMk cId="3280059349" sldId="477"/>
            <ac:spMk id="6" creationId="{3620E487-D5B9-9D11-58EA-9A6DAC28A0E2}"/>
          </ac:spMkLst>
        </pc:spChg>
      </pc:sldChg>
      <pc:sldChg chg="delSp mod">
        <pc:chgData name="Mueller, Nicola F" userId="09927a30-f52b-4007-a02a-c051782fbddc" providerId="ADAL" clId="{7A22E2BD-7E94-5049-8A41-55B6A804D0EF}" dt="2023-07-14T04:37:31.112" v="12" actId="478"/>
        <pc:sldMkLst>
          <pc:docMk/>
          <pc:sldMk cId="3879421745" sldId="479"/>
        </pc:sldMkLst>
        <pc:spChg chg="del">
          <ac:chgData name="Mueller, Nicola F" userId="09927a30-f52b-4007-a02a-c051782fbddc" providerId="ADAL" clId="{7A22E2BD-7E94-5049-8A41-55B6A804D0EF}" dt="2023-07-14T04:37:31.112" v="12" actId="478"/>
          <ac:spMkLst>
            <pc:docMk/>
            <pc:sldMk cId="3879421745" sldId="479"/>
            <ac:spMk id="6" creationId="{3620E487-D5B9-9D11-58EA-9A6DAC28A0E2}"/>
          </ac:spMkLst>
        </pc:spChg>
      </pc:sldChg>
      <pc:sldChg chg="delSp mod">
        <pc:chgData name="Mueller, Nicola F" userId="09927a30-f52b-4007-a02a-c051782fbddc" providerId="ADAL" clId="{7A22E2BD-7E94-5049-8A41-55B6A804D0EF}" dt="2023-07-14T04:37:34.656" v="13" actId="478"/>
        <pc:sldMkLst>
          <pc:docMk/>
          <pc:sldMk cId="1254381272" sldId="480"/>
        </pc:sldMkLst>
        <pc:spChg chg="del">
          <ac:chgData name="Mueller, Nicola F" userId="09927a30-f52b-4007-a02a-c051782fbddc" providerId="ADAL" clId="{7A22E2BD-7E94-5049-8A41-55B6A804D0EF}" dt="2023-07-14T04:37:34.656" v="13" actId="478"/>
          <ac:spMkLst>
            <pc:docMk/>
            <pc:sldMk cId="1254381272" sldId="480"/>
            <ac:spMk id="6" creationId="{3620E487-D5B9-9D11-58EA-9A6DAC28A0E2}"/>
          </ac:spMkLst>
        </pc:spChg>
      </pc:sldChg>
      <pc:sldChg chg="delSp mod">
        <pc:chgData name="Mueller, Nicola F" userId="09927a30-f52b-4007-a02a-c051782fbddc" providerId="ADAL" clId="{7A22E2BD-7E94-5049-8A41-55B6A804D0EF}" dt="2023-07-14T04:37:57.841" v="21" actId="478"/>
        <pc:sldMkLst>
          <pc:docMk/>
          <pc:sldMk cId="1521280923" sldId="527"/>
        </pc:sldMkLst>
        <pc:spChg chg="del">
          <ac:chgData name="Mueller, Nicola F" userId="09927a30-f52b-4007-a02a-c051782fbddc" providerId="ADAL" clId="{7A22E2BD-7E94-5049-8A41-55B6A804D0EF}" dt="2023-07-14T04:37:57.841" v="21" actId="478"/>
          <ac:spMkLst>
            <pc:docMk/>
            <pc:sldMk cId="1521280923" sldId="527"/>
            <ac:spMk id="6" creationId="{3620E487-D5B9-9D11-58EA-9A6DAC28A0E2}"/>
          </ac:spMkLst>
        </pc:spChg>
      </pc:sldChg>
      <pc:sldChg chg="delSp mod">
        <pc:chgData name="Mueller, Nicola F" userId="09927a30-f52b-4007-a02a-c051782fbddc" providerId="ADAL" clId="{7A22E2BD-7E94-5049-8A41-55B6A804D0EF}" dt="2023-07-14T04:38:01.825" v="22" actId="478"/>
        <pc:sldMkLst>
          <pc:docMk/>
          <pc:sldMk cId="833566070" sldId="528"/>
        </pc:sldMkLst>
        <pc:spChg chg="del">
          <ac:chgData name="Mueller, Nicola F" userId="09927a30-f52b-4007-a02a-c051782fbddc" providerId="ADAL" clId="{7A22E2BD-7E94-5049-8A41-55B6A804D0EF}" dt="2023-07-14T04:38:01.825" v="22" actId="478"/>
          <ac:spMkLst>
            <pc:docMk/>
            <pc:sldMk cId="833566070" sldId="528"/>
            <ac:spMk id="6" creationId="{3620E487-D5B9-9D11-58EA-9A6DAC28A0E2}"/>
          </ac:spMkLst>
        </pc:spChg>
      </pc:sldChg>
      <pc:sldChg chg="add">
        <pc:chgData name="Mueller, Nicola F" userId="09927a30-f52b-4007-a02a-c051782fbddc" providerId="ADAL" clId="{7A22E2BD-7E94-5049-8A41-55B6A804D0EF}" dt="2023-07-14T03:33:04.130" v="11"/>
        <pc:sldMkLst>
          <pc:docMk/>
          <pc:sldMk cId="700490087" sldId="529"/>
        </pc:sldMkLst>
      </pc:sldChg>
      <pc:sldChg chg="add del">
        <pc:chgData name="Mueller, Nicola F" userId="09927a30-f52b-4007-a02a-c051782fbddc" providerId="ADAL" clId="{7A22E2BD-7E94-5049-8A41-55B6A804D0EF}" dt="2023-07-13T18:10:25.726" v="4" actId="2696"/>
        <pc:sldMkLst>
          <pc:docMk/>
          <pc:sldMk cId="1091883390" sldId="529"/>
        </pc:sldMkLst>
      </pc:sldChg>
      <pc:sldChg chg="add del">
        <pc:chgData name="Mueller, Nicola F" userId="09927a30-f52b-4007-a02a-c051782fbddc" providerId="ADAL" clId="{7A22E2BD-7E94-5049-8A41-55B6A804D0EF}" dt="2023-07-14T03:32:54.580" v="10" actId="2696"/>
        <pc:sldMkLst>
          <pc:docMk/>
          <pc:sldMk cId="3745101830" sldId="5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5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sequences originated from different departments in the South of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were first isolated in the department of tarn and then spread through the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then used the structured coalescent to infer how and between which departments H5N8 was spread.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we inferred what predictors potentially correlated with these transmission dynamics.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particular, there were different culling events that took place in order to reduced the spread of avian influenza A/H5N8.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the timings of these events as potential predicts of how transmission dynamics changed between </a:t>
            </a:r>
            <a:r>
              <a:rPr lang="en-US" dirty="0" err="1"/>
              <a:t>departements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7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4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Here, I show phylogenetic tree reconstructed from SARS-CoV-2 sequences isolated in Washington State and around to world, where samples from Washington State are colored based on the county they were isolated 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After an initial introduction, SARS-CoV-2 spread mostly around Seattle, but more widespread around the state soon thereafter.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Viruses introduced early differed from those later, most notably by a amino acid substitution in the spike protein.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These two variants are referred to as 614D and  614G.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78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614G emerged in Europe and soon became the dominant spike variant around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same pattern could be observed in Washington State, leading us to investigate why it took over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63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16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used phylodynamic approaches to study how the case load of the two different variants changed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Reconstructing the effective population size, as measure proportional to the number of infected over time, of the spike variants reveals different temporal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614D dominated early, but soon declined, while 614G cases peaked much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21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reconstruct how the reproduction number, that is the number of secondary infections per infected individual changed over time using </a:t>
            </a:r>
            <a:r>
              <a:rPr lang="en-US" dirty="0" err="1"/>
              <a:t>phylodynamics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revealed that the transmission dynamics of 614D cases change with mobility patterns in King County while 614G cases are more consistent with mobility patterns outside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19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these phylodynamic methods to get an idea of how important introductions are in driving cases.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introductions from outside the state played only a minor role (after the initial introduction) in driving cases of 614D, but played a major role in driving 614G cases, the dominant variant at that time in Europe and the North East of the 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suggest that the changes in local frequencies of the two different spike variants very driven by different timings of when local measure were introduced and by a large number of introductions of 614G viruses from outside the state.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78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66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45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80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72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2016 and 2017, there was an outbreak of influenza A/H5N8 in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outbreak mainly took place in the </a:t>
            </a:r>
            <a:r>
              <a:rPr lang="en-US" dirty="0" err="1"/>
              <a:t>fois</a:t>
            </a:r>
            <a:r>
              <a:rPr lang="en-US" dirty="0"/>
              <a:t> gras growing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study the spread of H5N8, influenza A/H5N8 sequences isolated from different farms in different department were sequenced.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</a:t>
            </a:r>
            <a:r>
              <a:rPr lang="en-US" sz="1600" dirty="0" err="1"/>
              <a:t>nicola.mueller@ucsf.edu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128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trait analyses treat geography the same way as substitutions are treated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number of states instead of the 4 nucleotides are considered, but only one position. The number of states corresponds to discrete locations. </a:t>
            </a:r>
          </a:p>
          <a:p>
            <a:endParaRPr lang="en-US" b="1" dirty="0"/>
          </a:p>
          <a:p>
            <a:r>
              <a:rPr lang="en-US" dirty="0"/>
              <a:t>Some transition model between states (can be asymmetric) which are the migration rates.</a:t>
            </a:r>
          </a:p>
          <a:p>
            <a:endParaRPr lang="en-US" dirty="0"/>
          </a:p>
          <a:p>
            <a:r>
              <a:rPr lang="en-US" dirty="0"/>
              <a:t>Is not a tree prior, as such, a separate tree prior is needed.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7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can be informed using outside data in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07699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9F8CF2-B5BC-5613-1D5F-FF691DE6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We track the ancestry of 4 viruses isolated from 4 people in 3 locations from present to past</a:t>
            </a:r>
          </a:p>
        </p:txBody>
      </p:sp>
    </p:spTree>
    <p:extLst>
      <p:ext uri="{BB962C8B-B14F-4D97-AF65-F5344CB8AC3E}">
        <p14:creationId xmlns:p14="http://schemas.microsoft.com/office/powerpoint/2010/main" val="387942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Lineages can have originated from a different location at a rate given by the migration rate.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2FB0F12-56FB-C096-4CF6-95B717DA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FFEC2E7-7BEB-D0D8-D108-292A15A8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Two lineages can share a common ancestor at a rate inverse proportional to the Ne of location blue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B7E1268-D547-44BA-FCBD-D914ECC1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Two lineages can share a common ancestor at a </a:t>
            </a:r>
            <a:r>
              <a:rPr lang="en-US" sz="3600" dirty="0"/>
              <a:t>rate inverse proportional to the Ne of location yellow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7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093E8F6-AA63-D8E5-7FA1-86E4B01E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Lineages can have originated from a different location at a rate given by the migration rate.</a:t>
            </a:r>
          </a:p>
        </p:txBody>
      </p:sp>
    </p:spTree>
    <p:extLst>
      <p:ext uri="{BB962C8B-B14F-4D97-AF65-F5344CB8AC3E}">
        <p14:creationId xmlns:p14="http://schemas.microsoft.com/office/powerpoint/2010/main" val="149431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6AD25C8D-43DD-2BAD-F384-3B8FBF66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And then coalesce again in location blue, reaching the root of the tree</a:t>
            </a:r>
          </a:p>
        </p:txBody>
      </p:sp>
    </p:spTree>
    <p:extLst>
      <p:ext uri="{BB962C8B-B14F-4D97-AF65-F5344CB8AC3E}">
        <p14:creationId xmlns:p14="http://schemas.microsoft.com/office/powerpoint/2010/main" val="284294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2663509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B354B4F-6AC2-8781-356D-985A41BC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structured coalescent models how lineages coalesce within and migrate between locations</a:t>
            </a:r>
          </a:p>
        </p:txBody>
      </p:sp>
    </p:spTree>
    <p:extLst>
      <p:ext uri="{BB962C8B-B14F-4D97-AF65-F5344CB8AC3E}">
        <p14:creationId xmlns:p14="http://schemas.microsoft.com/office/powerpoint/2010/main" val="3280059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59160-8F9F-124D-7F4C-0D096573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This allows us to estimate how migration rates between locations differ</a:t>
            </a:r>
          </a:p>
        </p:txBody>
      </p:sp>
    </p:spTree>
    <p:extLst>
      <p:ext uri="{BB962C8B-B14F-4D97-AF65-F5344CB8AC3E}">
        <p14:creationId xmlns:p14="http://schemas.microsoft.com/office/powerpoint/2010/main" val="152128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4F4273-24A3-EC20-8D2A-562F80B1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Or how the number of infected individuals differs between location</a:t>
            </a:r>
          </a:p>
        </p:txBody>
      </p:sp>
    </p:spTree>
    <p:extLst>
      <p:ext uri="{BB962C8B-B14F-4D97-AF65-F5344CB8AC3E}">
        <p14:creationId xmlns:p14="http://schemas.microsoft.com/office/powerpoint/2010/main" val="833566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607037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trends in camel to human transmissions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3E37A-6510-BD06-265C-DFBFB311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2" y="1406822"/>
            <a:ext cx="6834816" cy="49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37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and effective population sizes can be informed using outside data in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2016 and 2017, there was an Influenza A/H5N8 outbreak in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A group of penguins&#10;&#10;Description automatically generated with medium confidence">
            <a:extLst>
              <a:ext uri="{FF2B5EF4-FFF2-40B4-BE49-F238E27FC236}">
                <a16:creationId xmlns:a16="http://schemas.microsoft.com/office/drawing/2014/main" id="{02E5DACD-E821-7142-A36E-242E3069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02" y="1559521"/>
            <a:ext cx="6751734" cy="418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49363-506C-B348-8417-C984A72A010A}"/>
              </a:ext>
            </a:extLst>
          </p:cNvPr>
          <p:cNvSpPr txBox="1"/>
          <p:nvPr/>
        </p:nvSpPr>
        <p:spPr>
          <a:xfrm>
            <a:off x="1319039" y="5868956"/>
            <a:ext cx="898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/news/world/french-foie-gras-makers-fear-worst-bird-flu-toll-rises-n721276</a:t>
            </a:r>
          </a:p>
        </p:txBody>
      </p:sp>
    </p:spTree>
    <p:extLst>
      <p:ext uri="{BB962C8B-B14F-4D97-AF65-F5344CB8AC3E}">
        <p14:creationId xmlns:p14="http://schemas.microsoft.com/office/powerpoint/2010/main" val="410463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Cases first appeared in the department (state) of tarn and H5N8 was soon detected in other regions as well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6D49A0D5-7F03-5AFB-9475-6307322BD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3" y="1658888"/>
            <a:ext cx="8345646" cy="43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3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MASCOT-GLM reconstructs Tarn to be the most likely source, consistent with case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6920175E-A632-F721-08A9-CFD65577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6" y="1423960"/>
            <a:ext cx="7776608" cy="459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7CBB2-B9D5-26E2-F557-FA50C1A9E53C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9171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Evidence that the initial culling of birds reduced migration between location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30</a:t>
            </a:fld>
            <a:endParaRPr lang="en-US" dirty="0"/>
          </a:p>
        </p:txBody>
      </p:sp>
      <p:pic>
        <p:nvPicPr>
          <p:cNvPr id="3074" name="Picture 2" descr="Details are in the caption following the image">
            <a:extLst>
              <a:ext uri="{FF2B5EF4-FFF2-40B4-BE49-F238E27FC236}">
                <a16:creationId xmlns:a16="http://schemas.microsoft.com/office/drawing/2014/main" id="{D9385F38-F781-10CB-1E44-2466AE58E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12192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53B64E-5690-ECCD-8539-946438868808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28911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population size dynamics can be modelled using MASCOT-Skyline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A98EC-B13F-9127-CDA9-1BC82A73FEAF}"/>
              </a:ext>
            </a:extLst>
          </p:cNvPr>
          <p:cNvSpPr txBox="1"/>
          <p:nvPr/>
        </p:nvSpPr>
        <p:spPr>
          <a:xfrm>
            <a:off x="8588415" y="6292820"/>
            <a:ext cx="3603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Müller </a:t>
            </a:r>
            <a:r>
              <a:rPr lang="en-US" sz="2000" i="1" dirty="0"/>
              <a:t>et al. </a:t>
            </a:r>
            <a:r>
              <a:rPr lang="en-US" sz="2000" dirty="0" err="1"/>
              <a:t>BioRxiv</a:t>
            </a:r>
            <a:r>
              <a:rPr lang="en-US" sz="2000" dirty="0"/>
              <a:t>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157A0-9283-8390-3B37-A7C06E314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34" y="1829584"/>
            <a:ext cx="9473131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4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population dynamics in structured coalescent can impact ancestral state reconstruction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A98EC-B13F-9127-CDA9-1BC82A73FEAF}"/>
              </a:ext>
            </a:extLst>
          </p:cNvPr>
          <p:cNvSpPr txBox="1"/>
          <p:nvPr/>
        </p:nvSpPr>
        <p:spPr>
          <a:xfrm>
            <a:off x="8588415" y="6292820"/>
            <a:ext cx="3603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Müller </a:t>
            </a:r>
            <a:r>
              <a:rPr lang="en-US" sz="2000" i="1" dirty="0"/>
              <a:t>et al. </a:t>
            </a:r>
            <a:r>
              <a:rPr lang="en-US" sz="2000" dirty="0" err="1"/>
              <a:t>BioRxiv</a:t>
            </a:r>
            <a:r>
              <a:rPr lang="en-US" sz="2000" dirty="0"/>
              <a:t>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8FF93-27C0-A4AA-727B-BCE59F8EC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05"/>
          <a:stretch/>
        </p:blipFill>
        <p:spPr>
          <a:xfrm>
            <a:off x="266701" y="1937976"/>
            <a:ext cx="11658598" cy="368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57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Structured </a:t>
            </a:r>
            <a:r>
              <a:rPr lang="en-US" dirty="0" err="1"/>
              <a:t>phylodynamics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FA04C3-2232-0559-9F59-2474BFB9B2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33" y="1690688"/>
            <a:ext cx="6504333" cy="438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A98EC-B13F-9127-CDA9-1BC82A73FEAF}"/>
              </a:ext>
            </a:extLst>
          </p:cNvPr>
          <p:cNvSpPr txBox="1"/>
          <p:nvPr/>
        </p:nvSpPr>
        <p:spPr>
          <a:xfrm>
            <a:off x="8588415" y="6292820"/>
            <a:ext cx="3603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DeMaio </a:t>
            </a:r>
            <a:r>
              <a:rPr lang="en-US" sz="2000" i="1" dirty="0"/>
              <a:t>et al. </a:t>
            </a:r>
            <a:r>
              <a:rPr lang="en-US" sz="2000" dirty="0" err="1"/>
              <a:t>PLoS</a:t>
            </a:r>
            <a:r>
              <a:rPr lang="en-US" sz="2000" dirty="0"/>
              <a:t> Biology, 2015</a:t>
            </a:r>
          </a:p>
        </p:txBody>
      </p:sp>
    </p:spTree>
    <p:extLst>
      <p:ext uri="{BB962C8B-B14F-4D97-AF65-F5344CB8AC3E}">
        <p14:creationId xmlns:p14="http://schemas.microsoft.com/office/powerpoint/2010/main" val="2313543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DTA typically returns a rather parsimonious ancestral state reconstruction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A98EC-B13F-9127-CDA9-1BC82A73FEAF}"/>
              </a:ext>
            </a:extLst>
          </p:cNvPr>
          <p:cNvSpPr txBox="1"/>
          <p:nvPr/>
        </p:nvSpPr>
        <p:spPr>
          <a:xfrm>
            <a:off x="8588415" y="6292820"/>
            <a:ext cx="3603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Layan </a:t>
            </a:r>
            <a:r>
              <a:rPr lang="en-US" sz="2000" i="1" dirty="0"/>
              <a:t>et al. </a:t>
            </a:r>
            <a:r>
              <a:rPr lang="en-US" sz="2000" dirty="0"/>
              <a:t>Virus Evolution, 2023</a:t>
            </a:r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8223E84C-41B0-0B31-1B2A-0D374E218A22}"/>
              </a:ext>
            </a:extLst>
          </p:cNvPr>
          <p:cNvPicPr/>
          <p:nvPr/>
        </p:nvPicPr>
        <p:blipFill rotWithShape="1">
          <a:blip r:embed="rId2"/>
          <a:srcRect b="50427"/>
          <a:stretch/>
        </p:blipFill>
        <p:spPr>
          <a:xfrm>
            <a:off x="2527460" y="1452622"/>
            <a:ext cx="7635111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2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methods can interpret very similar observations differently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A98EC-B13F-9127-CDA9-1BC82A73FEAF}"/>
              </a:ext>
            </a:extLst>
          </p:cNvPr>
          <p:cNvSpPr txBox="1"/>
          <p:nvPr/>
        </p:nvSpPr>
        <p:spPr>
          <a:xfrm>
            <a:off x="8588415" y="6292820"/>
            <a:ext cx="3603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Müller </a:t>
            </a:r>
            <a:r>
              <a:rPr lang="en-US" sz="2000" i="1" dirty="0"/>
              <a:t>et al. </a:t>
            </a:r>
            <a:r>
              <a:rPr lang="en-US" sz="2000" dirty="0" err="1"/>
              <a:t>BioRxiv</a:t>
            </a:r>
            <a:r>
              <a:rPr lang="en-US" sz="2000" dirty="0"/>
              <a:t>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3FB7B-B1C5-DB7E-6F6E-E1FC51EAA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58"/>
          <a:stretch/>
        </p:blipFill>
        <p:spPr>
          <a:xfrm>
            <a:off x="2827036" y="1359764"/>
            <a:ext cx="6118516" cy="4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66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methods can interpret very similar observations differently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A98EC-B13F-9127-CDA9-1BC82A73FEAF}"/>
              </a:ext>
            </a:extLst>
          </p:cNvPr>
          <p:cNvSpPr txBox="1"/>
          <p:nvPr/>
        </p:nvSpPr>
        <p:spPr>
          <a:xfrm>
            <a:off x="8588415" y="6292820"/>
            <a:ext cx="3603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Müller </a:t>
            </a:r>
            <a:r>
              <a:rPr lang="en-US" sz="2000" i="1" dirty="0"/>
              <a:t>et al. </a:t>
            </a:r>
            <a:r>
              <a:rPr lang="en-US" sz="2000" dirty="0" err="1"/>
              <a:t>BioRxiv</a:t>
            </a:r>
            <a:r>
              <a:rPr lang="en-US" sz="2000" dirty="0"/>
              <a:t>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3FB7B-B1C5-DB7E-6F6E-E1FC51EAA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6" b="71911"/>
          <a:stretch/>
        </p:blipFill>
        <p:spPr>
          <a:xfrm>
            <a:off x="1867713" y="1459195"/>
            <a:ext cx="8456573" cy="46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19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1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2021, Epidemics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73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18778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Phylogenetic tree of SARS-CoV-2 sequences isolated in Washington State reveal multiple introductions.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40</a:t>
            </a:fld>
            <a:endParaRPr lang="en-US" dirty="0"/>
          </a:p>
        </p:txBody>
      </p:sp>
      <p:pic>
        <p:nvPicPr>
          <p:cNvPr id="26" name="ezgif.com-gif-maker" descr="ezgif.com-gif-maker">
            <a:hlinkClick r:id="" action="ppaction://media"/>
            <a:extLst>
              <a:ext uri="{FF2B5EF4-FFF2-40B4-BE49-F238E27FC236}">
                <a16:creationId xmlns:a16="http://schemas.microsoft.com/office/drawing/2014/main" id="{77FAFFB5-8626-7644-A3D8-3564C1EDBB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369" y="1735139"/>
            <a:ext cx="11881262" cy="414337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834319-F45C-E745-B455-D65356CDC5B1}"/>
              </a:ext>
            </a:extLst>
          </p:cNvPr>
          <p:cNvSpPr txBox="1"/>
          <p:nvPr/>
        </p:nvSpPr>
        <p:spPr>
          <a:xfrm>
            <a:off x="2584450" y="6125647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nextstrain.org</a:t>
            </a:r>
            <a:r>
              <a:rPr lang="en-US" i="1" dirty="0"/>
              <a:t>/groups/blab/</a:t>
            </a:r>
            <a:r>
              <a:rPr lang="en-US" i="1" dirty="0" err="1"/>
              <a:t>ncov</a:t>
            </a:r>
            <a:r>
              <a:rPr lang="en-US" i="1" dirty="0"/>
              <a:t>/</a:t>
            </a:r>
            <a:r>
              <a:rPr lang="en-US" i="1" dirty="0" err="1"/>
              <a:t>wa-phylodynamics?c</a:t>
            </a:r>
            <a:r>
              <a:rPr lang="en-US" i="1" dirty="0"/>
              <a:t>=county</a:t>
            </a:r>
          </a:p>
        </p:txBody>
      </p:sp>
    </p:spTree>
    <p:extLst>
      <p:ext uri="{BB962C8B-B14F-4D97-AF65-F5344CB8AC3E}">
        <p14:creationId xmlns:p14="http://schemas.microsoft.com/office/powerpoint/2010/main" val="105559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0" y="365125"/>
            <a:ext cx="5054600" cy="2886075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57384-9C01-064A-96BC-64C407425210}"/>
              </a:ext>
            </a:extLst>
          </p:cNvPr>
          <p:cNvSpPr txBox="1"/>
          <p:nvPr/>
        </p:nvSpPr>
        <p:spPr>
          <a:xfrm>
            <a:off x="9448800" y="581290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Korber</a:t>
            </a:r>
            <a:r>
              <a:rPr lang="en-US" dirty="0"/>
              <a:t> et al. (2020), </a:t>
            </a:r>
            <a:r>
              <a:rPr lang="en-US" i="1" dirty="0"/>
              <a:t>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7353E7-3ACE-B94A-9CA5-3955D29C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87363"/>
            <a:ext cx="568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3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Migration histories can be conditioned on instead of estimated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42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638B64C-FD36-03E7-396C-8E772B4A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67" y="1513922"/>
            <a:ext cx="7224649" cy="45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9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effective population size of the spike variants reveals different temporal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43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21735-6D31-924C-98F9-68E236A4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900" y="2000125"/>
            <a:ext cx="10485946" cy="43691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900CA-FA40-B344-B108-8ECE8698F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06" t="74029" r="35243"/>
          <a:stretch/>
        </p:blipFill>
        <p:spPr>
          <a:xfrm>
            <a:off x="7925232" y="2209800"/>
            <a:ext cx="3034868" cy="7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1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in the reproduction rate of different spike variants reflect different mobility trends in the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D7FCAED-EF31-8D4F-A29E-C4222D2C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658" y="1979488"/>
            <a:ext cx="9927409" cy="4136420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73FB94-7211-6247-8A45-6432961B6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44"/>
          <a:stretch/>
        </p:blipFill>
        <p:spPr>
          <a:xfrm>
            <a:off x="2171700" y="2159000"/>
            <a:ext cx="7315200" cy="90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7D3C12-0284-155C-A413-97445542A217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2475210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 played different roles in the spread of different SARS-CoV-2 spike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45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20195A-020B-724D-8BEC-367827C7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1689444"/>
            <a:ext cx="8356600" cy="4775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010F72-5DE0-FC8B-9FE4-C8EF58AA4269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1309065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H</a:t>
            </a:r>
            <a:r>
              <a:rPr lang="en-US" dirty="0">
                <a:latin typeface="Helvetica" pitchFamily="2" charset="0"/>
              </a:rPr>
              <a:t>igher incomes in North King County, fewer essential workers, smaller households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7764F-9BAD-748C-6F6F-79CDE6CF4048}"/>
              </a:ext>
            </a:extLst>
          </p:cNvPr>
          <p:cNvSpPr txBox="1"/>
          <p:nvPr/>
        </p:nvSpPr>
        <p:spPr>
          <a:xfrm>
            <a:off x="6539948" y="5903893"/>
            <a:ext cx="5652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M. I. Paredes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et al.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Local-Scale phylodynamics reveal differential community impact of SARS-CoV-2 in metropolitan US county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medRxiv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2022 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1F6A5F-5C48-72D0-777E-581D448B3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9413"/>
          <a:stretch/>
        </p:blipFill>
        <p:spPr>
          <a:xfrm>
            <a:off x="-443948" y="2275310"/>
            <a:ext cx="12192000" cy="3004370"/>
          </a:xfrm>
        </p:spPr>
      </p:pic>
    </p:spTree>
    <p:extLst>
      <p:ext uri="{BB962C8B-B14F-4D97-AF65-F5344CB8AC3E}">
        <p14:creationId xmlns:p14="http://schemas.microsoft.com/office/powerpoint/2010/main" val="1562671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After measures around 30-40% of cases in North were from introductions, while only 20-30% of cases in South were</a:t>
            </a:r>
          </a:p>
        </p:txBody>
      </p:sp>
      <p:pic>
        <p:nvPicPr>
          <p:cNvPr id="6" name="Content Placeholder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4722EE4-AB54-B026-CEEF-9DCCAFE34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93"/>
          <a:stretch/>
        </p:blipFill>
        <p:spPr>
          <a:xfrm>
            <a:off x="362459" y="1994252"/>
            <a:ext cx="11467082" cy="3717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DD300-E1C1-5B35-BB1C-BE3A99A8AD54}"/>
              </a:ext>
            </a:extLst>
          </p:cNvPr>
          <p:cNvSpPr txBox="1"/>
          <p:nvPr/>
        </p:nvSpPr>
        <p:spPr>
          <a:xfrm>
            <a:off x="6539948" y="5903893"/>
            <a:ext cx="5652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M. I. Paredes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et al.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Local-Scale phylodynamics reveal differential community impact of SARS-CoV-2 in metropolitan US county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medRxiv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2022 </a:t>
            </a:r>
          </a:p>
        </p:txBody>
      </p:sp>
    </p:spTree>
    <p:extLst>
      <p:ext uri="{BB962C8B-B14F-4D97-AF65-F5344CB8AC3E}">
        <p14:creationId xmlns:p14="http://schemas.microsoft.com/office/powerpoint/2010/main" val="3035339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multi-type birth-death process models how lineages give birth, die, are sampled or jump between states.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CEBC3-CFBE-B87A-D944-A17596CA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21" y="1507585"/>
            <a:ext cx="5509357" cy="49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05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483006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the posterior probability, modelling the population dynamics happens in the tree prior.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A1AEF-442A-B616-F5FE-3A78CF85280E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DuPlessis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L. et al. (2015),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Trends in Microbiology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5D413B98-1830-911D-65D9-A4EF94C0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4154"/>
            <a:ext cx="10490071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91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8655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0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lineages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Models how lineages give birth to other lineage in the same and migrate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11388</TotalTime>
  <Words>1782</Words>
  <Application>Microsoft Macintosh PowerPoint</Application>
  <PresentationFormat>Widescreen</PresentationFormat>
  <Paragraphs>176</Paragraphs>
  <Slides>51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Helvetica</vt:lpstr>
      <vt:lpstr>Office Theme</vt:lpstr>
      <vt:lpstr>Accounting for population structure</vt:lpstr>
      <vt:lpstr>Phylogenetic trees are formed by population processes and contain information about them</vt:lpstr>
      <vt:lpstr>H3N2 sequences show spatial clustering</vt:lpstr>
      <vt:lpstr>MERS sequences cluster by host of isolation</vt:lpstr>
      <vt:lpstr>In the posterior probability, modelling the population dynamics happens in the tree prior.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Discrete trait analyses treat geography the same way as substitutions are treated</vt:lpstr>
      <vt:lpstr>Migration rates can be informed using outside data in a GLM approach</vt:lpstr>
      <vt:lpstr>Migration rates in the DTA model can be informed by transportation Data</vt:lpstr>
      <vt:lpstr>We track the ancestry of 4 viruses isolated from 4 people in 3 locations from present to past</vt:lpstr>
      <vt:lpstr>Lineages can have originated from a different location at a rate given by the migration rate.</vt:lpstr>
      <vt:lpstr>Two lineages can share a common ancestor at a rate inverse proportional to the Ne of location blue</vt:lpstr>
      <vt:lpstr>Two lineages can share a common ancestor at a rate inverse proportional to the Ne of location yellow</vt:lpstr>
      <vt:lpstr>Lineages can have originated from a different location at a rate given by the migration rate.</vt:lpstr>
      <vt:lpstr>And then coalesce again in location blue, reaching the root of the tree</vt:lpstr>
      <vt:lpstr>The structured coalescent models how lineages coalesce within and migrate between locations</vt:lpstr>
      <vt:lpstr>This allows us to estimate how migration rates between locations differ</vt:lpstr>
      <vt:lpstr>Or how the number of infected individuals differs between location</vt:lpstr>
      <vt:lpstr>MERS sequences cluster by host of isolation</vt:lpstr>
      <vt:lpstr>Seasonal trends in camel to human transmissions</vt:lpstr>
      <vt:lpstr>MASCOT approximates the structured coalescent to dramatically improve efficiency</vt:lpstr>
      <vt:lpstr>Migration rates and effective population sizes can be informed using outside data in a GLM approach</vt:lpstr>
      <vt:lpstr>In 2016 and 2017, there was an Influenza A/H5N8 outbreak in France</vt:lpstr>
      <vt:lpstr>Cases first appeared in the department (state) of tarn and H5N8 was soon detected in other regions as well</vt:lpstr>
      <vt:lpstr>MASCOT-GLM reconstructs Tarn to be the most likely source, consistent with case data</vt:lpstr>
      <vt:lpstr>Evidence that the initial culling of birds reduced migration between location</vt:lpstr>
      <vt:lpstr>Effective population size dynamics can be modelled using MASCOT-Skyline</vt:lpstr>
      <vt:lpstr>Accounting for population dynamics in structured coalescent can impact ancestral state reconstruction</vt:lpstr>
      <vt:lpstr>Biases in Structured phylodynamics</vt:lpstr>
      <vt:lpstr>DTA typically returns a rather parsimonious ancestral state reconstruction</vt:lpstr>
      <vt:lpstr>Different methods can interpret very similar observations differently</vt:lpstr>
      <vt:lpstr>Different methods can interpret very similar observations differently</vt:lpstr>
      <vt:lpstr>Variations</vt:lpstr>
      <vt:lpstr>Example: tuberculosis</vt:lpstr>
      <vt:lpstr>Pros / Cons</vt:lpstr>
      <vt:lpstr>Phylogenetic tree of SARS-CoV-2 sequences isolated in Washington State reveal multiple introductions. </vt:lpstr>
      <vt:lpstr>The two spike variants 614D and 614G were shown to differ in viral load and presumably transmission rate.</vt:lpstr>
      <vt:lpstr>Migration histories can be conditioned on instead of estimated</vt:lpstr>
      <vt:lpstr>Reconstructing the effective population size of the spike variants reveals different temporal patterns</vt:lpstr>
      <vt:lpstr>Changes in the reproduction rate of different spike variants reflect different mobility trends in the state</vt:lpstr>
      <vt:lpstr>Introductions played different roles in the spread of different SARS-CoV-2 spike variants</vt:lpstr>
      <vt:lpstr>Higher incomes in North King County, fewer essential workers, smaller households</vt:lpstr>
      <vt:lpstr>After measures around 30-40% of cases in North were from introductions, while only 20-30% of cases in South were</vt:lpstr>
      <vt:lpstr>The multi-type birth-death process models how lineages give birth, die, are sampled or jump between states.</vt:lpstr>
      <vt:lpstr>Multi-type birth-death process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</cp:lastModifiedBy>
  <cp:revision>57</cp:revision>
  <dcterms:created xsi:type="dcterms:W3CDTF">2020-07-05T17:44:26Z</dcterms:created>
  <dcterms:modified xsi:type="dcterms:W3CDTF">2024-07-19T17:09:02Z</dcterms:modified>
</cp:coreProperties>
</file>